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79" r:id="rId18"/>
    <p:sldId id="274" r:id="rId19"/>
    <p:sldId id="270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>
        <p:scale>
          <a:sx n="60" d="100"/>
          <a:sy n="60" d="100"/>
        </p:scale>
        <p:origin x="1179" y="1227"/>
      </p:cViewPr>
      <p:guideLst>
        <p:guide orient="horz" pos="2256"/>
        <p:guide pos="3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bioenergy/cellulosic ethanol</a:t>
            </a:r>
            <a:r>
              <a:rPr lang="en-US" baseline="0" dirty="0"/>
              <a:t> plant produces </a:t>
            </a:r>
            <a:r>
              <a:rPr lang="en-US" altLang="en-US" sz="1200" b="1" dirty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another simplified</a:t>
            </a:r>
            <a:r>
              <a:rPr lang="en-US" baseline="0" dirty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Stogios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2005</a:t>
            </a:r>
            <a:r>
              <a:rPr lang="en-US" dirty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/>
              <a:t>kelch</a:t>
            </a:r>
            <a:r>
              <a:rPr lang="en-US" dirty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/>
              <a:t>Krüppel</a:t>
            </a:r>
            <a:r>
              <a:rPr lang="en-US" dirty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/>
              <a:t>Pokemon</a:t>
            </a:r>
            <a:r>
              <a:rPr lang="en-US" dirty="0"/>
              <a:t>, PLZF, </a:t>
            </a:r>
            <a:r>
              <a:rPr lang="en-US" dirty="0" err="1"/>
              <a:t>hypermethylated</a:t>
            </a:r>
            <a:r>
              <a:rPr lang="en-US" dirty="0"/>
              <a:t> in cancer (HIC)1 and </a:t>
            </a:r>
            <a:r>
              <a:rPr lang="en-US" dirty="0" err="1"/>
              <a:t>Myc</a:t>
            </a:r>
            <a:r>
              <a:rPr lang="en-US" dirty="0"/>
              <a:t> interacting zinc finger (MIZ)1.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tiff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232007" y="1193258"/>
            <a:ext cx="9706130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>
                <a:solidFill>
                  <a:schemeClr val="bg1"/>
                </a:solidFill>
              </a:rPr>
              <a:t>2020-01-13</a:t>
            </a: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F9C31-4C61-4697-8B81-D1DC08582857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DCB47-BD01-4425-A3F5-DA8E7D8C51C9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GxE in phenology is visible across the common gardens.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Northern germplasm grown in the south has photoperiod sensitivity, leading to early flowering and low biomass.</a:t>
            </a:r>
          </a:p>
          <a:p>
            <a:pPr lvl="2"/>
            <a:endParaRPr lang="en-US" sz="1600" dirty="0"/>
          </a:p>
          <a:p>
            <a:r>
              <a:rPr lang="en-US" sz="2400" dirty="0"/>
              <a:t>Southern germplasm grown in the north does not have freezing tolerance and does not survive winter.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7B6E8-4991-4751-ABA8-1F831E57DF67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D3ECB-F7C6-4160-BB55-40F2C5B7033A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F24EB-FCCD-407D-921D-EC9A0DD20EA6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E2BD1-585C-47BE-8BF4-01841CC82F3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A5FE-6318-49ED-A0A4-FCA80C53F88F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/>
              <a:t>Winter 2018 was cold, and we observed considerable winter kill in the north.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Brooking SD, 11 degrees F on April 5</a:t>
            </a:r>
            <a:r>
              <a:rPr lang="en-US" b="1" baseline="30000" dirty="0">
                <a:latin typeface="+mj-lt"/>
              </a:rPr>
              <a:t>th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Geographic distribution of northern winter kill across germplasm </a:t>
            </a: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winter survival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2843374"/>
              </p:ext>
            </p:extLst>
          </p:nvPr>
        </p:nvGraphicFramePr>
        <p:xfrm>
          <a:off x="612506" y="2610467"/>
          <a:ext cx="10908251" cy="2931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2812684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779587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408490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and Coastal ecotypes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Pavir.3KG320900 </a:t>
                      </a:r>
                    </a:p>
                    <a:p>
                      <a:r>
                        <a:rPr lang="en-US" dirty="0"/>
                        <a:t>(in</a:t>
                      </a:r>
                      <a:r>
                        <a:rPr lang="en-US" baseline="0" dirty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MYB family transcription factor,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Pavir.5NG297500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211473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58.99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Variable </a:t>
                      </a:r>
                      <a:r>
                        <a:rPr lang="en-US" baseline="0" dirty="0"/>
                        <a:t>in Coastal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Pavir.9KG487700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rhamnose</a:t>
                      </a:r>
                      <a:r>
                        <a:rPr lang="en-US" dirty="0"/>
                        <a:t> biosynthesis 1 / NAD dependent epimerase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protein,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in Texas ecotype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Pavir.9NG075191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89DFE-A45A-42D9-84B7-C26527E9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82" y="0"/>
            <a:ext cx="4329498" cy="18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relationship between plant </a:t>
            </a:r>
            <a:r>
              <a:rPr lang="en-US" sz="2400" dirty="0" err="1"/>
              <a:t>greenup</a:t>
            </a:r>
            <a:r>
              <a:rPr lang="en-US" sz="2400" dirty="0"/>
              <a:t> date and flowering date varies more at southern sites than at northern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74B1B-8A42-47CA-9852-B7761AFCBE49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B488D-B3E8-49BC-BB9A-5199E8B6C391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E2E06-9000-4741-BBD7-9B96E97568CF}"/>
              </a:ext>
            </a:extLst>
          </p:cNvPr>
          <p:cNvSpPr txBox="1"/>
          <p:nvPr/>
        </p:nvSpPr>
        <p:spPr>
          <a:xfrm>
            <a:off x="531648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between Greenup and Flowering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A4025478-4EA9-4F5A-9920-8A0506D3B8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B4F33E-487F-4E8B-8C31-9C755BB038B2}"/>
              </a:ext>
            </a:extLst>
          </p:cNvPr>
          <p:cNvSpPr txBox="1"/>
          <p:nvPr/>
        </p:nvSpPr>
        <p:spPr>
          <a:xfrm>
            <a:off x="7172494" y="569965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73B24C-8A27-4618-A4F3-9F99EB4008D8}"/>
              </a:ext>
            </a:extLst>
          </p:cNvPr>
          <p:cNvCxnSpPr/>
          <p:nvPr/>
        </p:nvCxnSpPr>
        <p:spPr>
          <a:xfrm flipV="1">
            <a:off x="7715419" y="420650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Mashhattan</a:t>
            </a:r>
            <a:r>
              <a:rPr lang="en-US" dirty="0"/>
              <a:t>” for Flowering Date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genetics of GxE in flowering 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/>
              <a:t>Genetic associations for winter survival at four northern sites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815960"/>
              </p:ext>
            </p:extLst>
          </p:nvPr>
        </p:nvGraphicFramePr>
        <p:xfrm>
          <a:off x="612506" y="2610467"/>
          <a:ext cx="10966988" cy="3114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157816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235594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Chrom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Pattern of</a:t>
                      </a:r>
                      <a:r>
                        <a:rPr lang="en-US" baseline="0" dirty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Chr03N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68.10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3NG273400</a:t>
                      </a:r>
                      <a:r>
                        <a:rPr lang="en-US" dirty="0"/>
                        <a:t> 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YABBY domain containing protein, putative, expressed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flowering at 6 northern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Chr09K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12.89</a:t>
                      </a:r>
                      <a:r>
                        <a:rPr lang="en-US" baseline="0" dirty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Allele effects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flowering date</a:t>
                      </a:r>
                      <a:r>
                        <a:rPr lang="en-US" baseline="0" dirty="0"/>
                        <a:t> at all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Pavir.9K062457 </a:t>
                      </a:r>
                    </a:p>
                    <a:p>
                      <a:r>
                        <a:rPr lang="en-US" dirty="0"/>
                        <a:t>(in gene)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473DBF-1206-4EFA-8549-B4375AEA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80" y="50800"/>
            <a:ext cx="4278553" cy="1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There are similarities in allelic effects on phenology across common garden sites.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141" y="1825625"/>
            <a:ext cx="5406887" cy="2404469"/>
          </a:xfrm>
        </p:spPr>
        <p:txBody>
          <a:bodyPr>
            <a:normAutofit/>
          </a:bodyPr>
          <a:lstStyle/>
          <a:p>
            <a:r>
              <a:rPr lang="en-US" sz="2400" dirty="0"/>
              <a:t>Shared allelic effects on </a:t>
            </a:r>
            <a:r>
              <a:rPr lang="en-US" sz="2400" dirty="0" err="1"/>
              <a:t>greenup</a:t>
            </a:r>
            <a:r>
              <a:rPr lang="en-US" sz="2400" dirty="0"/>
              <a:t> at southern sites</a:t>
            </a:r>
          </a:p>
          <a:p>
            <a:r>
              <a:rPr lang="en-US" sz="2400" dirty="0"/>
              <a:t>Shared allelic effects on flowering at (western) northern sites</a:t>
            </a:r>
          </a:p>
          <a:p>
            <a:r>
              <a:rPr lang="en-US" sz="2400" dirty="0"/>
              <a:t>Additional patterns that are unrelated to latitude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263" y="1692284"/>
            <a:ext cx="136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Greenup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6459" y="1690056"/>
            <a:ext cx="161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Flowering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73" y="4067878"/>
            <a:ext cx="495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Days between Greenup and Flowering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1145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4349" y="3201530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8074" y="3235918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7859" y="5696186"/>
            <a:ext cx="634308" cy="7653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56729" y="2994342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01529" y="5374264"/>
            <a:ext cx="436330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184E3F90-5694-41F2-9288-9597D4C1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7988300" y="4253079"/>
            <a:ext cx="4066683" cy="26049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FBA5BA-30A8-4DDF-B62F-98940062C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18895" r="41720" b="19350"/>
          <a:stretch/>
        </p:blipFill>
        <p:spPr>
          <a:xfrm>
            <a:off x="3156670" y="2003729"/>
            <a:ext cx="2369489" cy="1940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2CB3A-22FD-4170-8211-4C93F8B8B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8947" b="10631"/>
          <a:stretch/>
        </p:blipFill>
        <p:spPr>
          <a:xfrm>
            <a:off x="2989692" y="4198289"/>
            <a:ext cx="4382829" cy="2449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018C07-29FE-42B7-A159-CA314A87AB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17702" r="43537" b="16351"/>
          <a:stretch/>
        </p:blipFill>
        <p:spPr>
          <a:xfrm>
            <a:off x="310101" y="1963972"/>
            <a:ext cx="2464904" cy="20991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41A6CCE-352E-4D47-B6E0-0BBAEC83BA74}"/>
              </a:ext>
            </a:extLst>
          </p:cNvPr>
          <p:cNvSpPr/>
          <p:nvPr/>
        </p:nvSpPr>
        <p:spPr>
          <a:xfrm>
            <a:off x="8884356" y="5998868"/>
            <a:ext cx="158749" cy="14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7C0A35-A86C-461D-B818-0C54AFDD4FAD}"/>
              </a:ext>
            </a:extLst>
          </p:cNvPr>
          <p:cNvSpPr/>
          <p:nvPr/>
        </p:nvSpPr>
        <p:spPr>
          <a:xfrm>
            <a:off x="9478903" y="5000977"/>
            <a:ext cx="127941" cy="1279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 and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The diversity panel and common gardens will expand available genetic variance and opportunities for studying adaptability and GxE</a:t>
            </a:r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~8 USDA Cold Hardiness Zones</a:t>
            </a:r>
          </a:p>
          <a:p>
            <a:r>
              <a:rPr lang="en-US" dirty="0"/>
              <a:t>~60 inch variation in Annual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Tom </a:t>
            </a:r>
            <a:r>
              <a:rPr lang="en-US" sz="1400" b="1" dirty="0" err="1">
                <a:latin typeface="+mj-lt"/>
              </a:rPr>
              <a:t>Juenger</a:t>
            </a:r>
            <a:r>
              <a:rPr lang="en-US" sz="1400" b="1" dirty="0">
                <a:latin typeface="+mj-lt"/>
              </a:rPr>
              <a:t>		(UT Austin)</a:t>
            </a:r>
          </a:p>
          <a:p>
            <a:r>
              <a:rPr lang="en-US" sz="1400" b="1" dirty="0">
                <a:latin typeface="+mj-lt"/>
              </a:rPr>
              <a:t>David Lowry			(Michigan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		(Mizzou)</a:t>
            </a:r>
          </a:p>
          <a:p>
            <a:r>
              <a:rPr lang="en-US" sz="1400" b="1" dirty="0">
                <a:latin typeface="+mj-lt"/>
              </a:rPr>
              <a:t>Phil Fay 			(USDA-ARS, Temple TX)</a:t>
            </a:r>
          </a:p>
          <a:p>
            <a:r>
              <a:rPr lang="en-US" sz="1400" b="1" dirty="0">
                <a:latin typeface="+mj-lt"/>
              </a:rPr>
              <a:t>Jason Bonnette		(UT Austin)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	(University of Oklahoma)</a:t>
            </a:r>
          </a:p>
          <a:p>
            <a:r>
              <a:rPr lang="en-US" sz="1400" b="1" dirty="0">
                <a:latin typeface="+mj-lt"/>
              </a:rPr>
              <a:t>John Reilly			(USDA-PML, Kingsville TX)</a:t>
            </a:r>
          </a:p>
          <a:p>
            <a:r>
              <a:rPr lang="en-US" sz="1400" b="1" dirty="0">
                <a:latin typeface="+mj-lt"/>
              </a:rPr>
              <a:t>Yanqi Wu			(OSU, Stillwater OK)</a:t>
            </a:r>
          </a:p>
          <a:p>
            <a:r>
              <a:rPr lang="en-US" sz="1400" b="1" dirty="0">
                <a:latin typeface="+mj-lt"/>
              </a:rPr>
              <a:t>Monty Rouquette		(TAMU-Overton, TX)</a:t>
            </a:r>
          </a:p>
          <a:p>
            <a:r>
              <a:rPr lang="en-US" sz="1400" b="1" dirty="0">
                <a:latin typeface="+mj-lt"/>
              </a:rPr>
              <a:t>Rob Mitchell		(USDA-ARS,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	(SDSU,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	 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		 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	 (LBL)</a:t>
            </a:r>
          </a:p>
          <a:p>
            <a:r>
              <a:rPr lang="en-US" sz="1400" b="1" dirty="0">
                <a:latin typeface="+mj-lt"/>
              </a:rPr>
              <a:t>Dan Rokhsar 	    	 (DOE JGI)</a:t>
            </a:r>
          </a:p>
          <a:p>
            <a:r>
              <a:rPr lang="en-US" sz="1400" b="1" dirty="0">
                <a:latin typeface="+mj-lt"/>
              </a:rPr>
              <a:t>Kerrie Barry	    		 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switchgrass diversity panel was planted in ten common gardens to study adaptation: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Diversity Panel</a:t>
            </a:r>
          </a:p>
          <a:p>
            <a:r>
              <a:rPr lang="en-US" sz="1800" dirty="0"/>
              <a:t>~700 plants, ~40 million SNPs @ ~45x coverage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Gardens</a:t>
            </a:r>
          </a:p>
          <a:p>
            <a:r>
              <a:rPr lang="en-US" sz="1800" dirty="0"/>
              <a:t>10 U.S. Sites, 17° latitude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9544" y="3268623"/>
            <a:ext cx="5666494" cy="3189327"/>
            <a:chOff x="-474456" y="3268622"/>
            <a:chExt cx="5666494" cy="3189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1800" y="3646030"/>
              <a:ext cx="5623838" cy="2811919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-474456" y="3268622"/>
              <a:ext cx="4379705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041400" y="196851"/>
            <a:ext cx="5905500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59860" y="204372"/>
            <a:ext cx="4247945" cy="2595368"/>
            <a:chOff x="5888871" y="159922"/>
            <a:chExt cx="4787743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803" y="914400"/>
              <a:ext cx="4452379" cy="18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88871" y="159922"/>
              <a:ext cx="4787743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b="1" dirty="0"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60110" y="3275388"/>
            <a:ext cx="2837059" cy="3409892"/>
            <a:chOff x="5836109" y="3173788"/>
            <a:chExt cx="2837059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8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36109" y="3173788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0" y="41674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00" y="13567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41529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74" y="41529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623558" y="13809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382706" y="25845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34" y="13671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Diversity panel population structure and demography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570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1582" y="14164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Northern Upland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2570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4092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Coastal Lowland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374" y="42244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Texas Lowland</a:t>
            </a: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first of the 2019 diversity panel phenotypic data: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Tiller Count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86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1C69D0-97A1-4E78-B705-E362B43BFFDD}"/>
              </a:ext>
            </a:extLst>
          </p:cNvPr>
          <p:cNvSpPr txBox="1"/>
          <p:nvPr/>
        </p:nvSpPr>
        <p:spPr>
          <a:xfrm>
            <a:off x="127420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693FA-E127-4915-BB9B-A59D2F26F54D}"/>
              </a:ext>
            </a:extLst>
          </p:cNvPr>
          <p:cNvSpPr txBox="1"/>
          <p:nvPr/>
        </p:nvSpPr>
        <p:spPr>
          <a:xfrm>
            <a:off x="306727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Flowering</a:t>
            </a:r>
          </a:p>
        </p:txBody>
      </p: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1359</Words>
  <Application>Microsoft Office PowerPoint</Application>
  <PresentationFormat>Widescreen</PresentationFormat>
  <Paragraphs>203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Comic Sans MS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Diversity panel population structure and demography</vt:lpstr>
      <vt:lpstr>The first of the 2019 diversity panel phenotypic data:</vt:lpstr>
      <vt:lpstr>GxE in phenology is visible across the common gardens.</vt:lpstr>
      <vt:lpstr>GxE in phenology is visible across the common gardens.</vt:lpstr>
      <vt:lpstr>The genetics of GxE in winter survival</vt:lpstr>
      <vt:lpstr>The genetics of GxE in winter survival</vt:lpstr>
      <vt:lpstr>The genetics of GxE in winter survival</vt:lpstr>
      <vt:lpstr>The genetics of GxE in flowering date</vt:lpstr>
      <vt:lpstr>The genetics of GxE in flowering date</vt:lpstr>
      <vt:lpstr>The genetics of GxE in flowering date</vt:lpstr>
      <vt:lpstr>There are similarities in allelic effects on phenology across common garden sites.</vt:lpstr>
      <vt:lpstr>Summary and Outlook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Alice MacQueen</cp:lastModifiedBy>
  <cp:revision>57</cp:revision>
  <dcterms:created xsi:type="dcterms:W3CDTF">2020-01-06T20:21:20Z</dcterms:created>
  <dcterms:modified xsi:type="dcterms:W3CDTF">2020-01-08T20:59:13Z</dcterms:modified>
</cp:coreProperties>
</file>